
<file path=[Content_Types].xml><?xml version="1.0" encoding="utf-8"?>
<Types xmlns="http://schemas.openxmlformats.org/package/2006/content-types">
  <Default Extension="avi" ContentType="video/x-msvideo"/>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6"/>
  </p:notesMasterIdLst>
  <p:sldIdLst>
    <p:sldId id="367" r:id="rId5"/>
    <p:sldId id="368" r:id="rId6"/>
    <p:sldId id="369" r:id="rId7"/>
    <p:sldId id="370" r:id="rId8"/>
    <p:sldId id="372" r:id="rId9"/>
    <p:sldId id="373" r:id="rId10"/>
    <p:sldId id="375" r:id="rId11"/>
    <p:sldId id="378" r:id="rId12"/>
    <p:sldId id="376" r:id="rId13"/>
    <p:sldId id="377" r:id="rId14"/>
    <p:sldId id="348"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B1C0E0-B9BB-4C57-9A45-F64D152A1014}" v="62" dt="2025-02-25T05:13:29.3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033" autoAdjust="0"/>
  </p:normalViewPr>
  <p:slideViewPr>
    <p:cSldViewPr snapToGrid="0">
      <p:cViewPr>
        <p:scale>
          <a:sx n="76" d="100"/>
          <a:sy n="76" d="100"/>
        </p:scale>
        <p:origin x="172" y="84"/>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6"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52"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24-02-2025</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avi"/><Relationship Id="rId1" Type="http://schemas.microsoft.com/office/2007/relationships/media" Target="../media/media1.avi"/><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397509"/>
            <a:ext cx="6898511" cy="3706199"/>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48293" y="79400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311965" y="1546377"/>
            <a:ext cx="6520068" cy="2677656"/>
          </a:xfrm>
          <a:prstGeom prst="rect">
            <a:avLst/>
          </a:prstGeom>
          <a:noFill/>
        </p:spPr>
        <p:txBody>
          <a:bodyPr wrap="square">
            <a:spAutoFit/>
          </a:bodyPr>
          <a:lstStyle/>
          <a:p>
            <a:pPr algn="ctr"/>
            <a:r>
              <a:rPr lang="en-US" sz="2800" dirty="0"/>
              <a:t>IMAGE PROCESSING USING PYTHON</a:t>
            </a:r>
            <a:endParaRPr lang="en-US" dirty="0"/>
          </a:p>
          <a:p>
            <a:endParaRPr lang="en-US" sz="1400" dirty="0"/>
          </a:p>
          <a:p>
            <a:r>
              <a:rPr lang="en-US" sz="1400" dirty="0"/>
              <a:t>Team :  </a:t>
            </a:r>
            <a:r>
              <a:rPr lang="en-US" dirty="0"/>
              <a:t>Vedant Parshuram Rathod                         </a:t>
            </a:r>
            <a:r>
              <a:rPr lang="en-US" sz="1400" dirty="0"/>
              <a:t>Guide: Vignesh M.</a:t>
            </a:r>
            <a:endParaRPr lang="en-US" dirty="0"/>
          </a:p>
          <a:p>
            <a:r>
              <a:rPr lang="en-US" sz="1400" dirty="0"/>
              <a:t>             Jay Anand Pyati</a:t>
            </a:r>
          </a:p>
          <a:p>
            <a:r>
              <a:rPr lang="en-US" dirty="0"/>
              <a:t>             Vrushali Rajaram Rathod </a:t>
            </a:r>
            <a:r>
              <a:rPr lang="en-US" sz="1400" dirty="0"/>
              <a:t>	</a:t>
            </a:r>
            <a:endParaRPr lang="en-US" dirty="0"/>
          </a:p>
          <a:p>
            <a:r>
              <a:rPr lang="en-US" dirty="0"/>
              <a:t>Email: vedantrathod2123@gmail.com</a:t>
            </a:r>
          </a:p>
          <a:p>
            <a:pPr algn="ctr"/>
            <a:endParaRPr lang="en-US" sz="1400" dirty="0"/>
          </a:p>
          <a:p>
            <a:pPr algn="ctr"/>
            <a:endParaRPr lang="en-US" dirty="0"/>
          </a:p>
          <a:p>
            <a:pPr algn="ctr"/>
            <a:endParaRPr lang="en-US" sz="1400" dirty="0"/>
          </a:p>
        </p:txBody>
      </p:sp>
    </p:spTree>
    <p:extLst>
      <p:ext uri="{BB962C8B-B14F-4D97-AF65-F5344CB8AC3E}">
        <p14:creationId xmlns:p14="http://schemas.microsoft.com/office/powerpoint/2010/main" val="23707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90BC0B3F-A50E-8A8B-0FB8-62E78066A473}"/>
              </a:ext>
            </a:extLst>
          </p:cNvPr>
          <p:cNvSpPr txBox="1"/>
          <p:nvPr/>
        </p:nvSpPr>
        <p:spPr>
          <a:xfrm>
            <a:off x="311700" y="1254034"/>
            <a:ext cx="7569557" cy="3108543"/>
          </a:xfrm>
          <a:prstGeom prst="rect">
            <a:avLst/>
          </a:prstGeom>
          <a:noFill/>
        </p:spPr>
        <p:txBody>
          <a:bodyPr wrap="square" rtlCol="0">
            <a:spAutoFit/>
          </a:bodyPr>
          <a:lstStyle/>
          <a:p>
            <a:pPr marL="285750" indent="-285750">
              <a:buFont typeface="Wingdings" panose="05000000000000000000" pitchFamily="2" charset="2"/>
              <a:buChar char="Ø"/>
            </a:pPr>
            <a:r>
              <a:rPr lang="en-US" b="1" dirty="0"/>
              <a:t>Future Scope: </a:t>
            </a:r>
            <a:r>
              <a:rPr lang="en-US" dirty="0"/>
              <a:t>Extend the implementation to real-time video processing.Use AI-based image analysis for better feature extraction.Optimize code for high-performance computing in large-scale applications.</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b="1" dirty="0"/>
              <a:t>Dual Functionality  </a:t>
            </a:r>
            <a:r>
              <a:rPr lang="en-US" dirty="0"/>
              <a:t>– The project combines image processing and screen recording, two essential tools for automation and analytics. </a:t>
            </a:r>
          </a:p>
          <a:p>
            <a:pPr marL="285750" indent="-285750">
              <a:buFont typeface="Wingdings" panose="05000000000000000000" pitchFamily="2" charset="2"/>
              <a:buChar char="Ø"/>
            </a:pPr>
            <a:r>
              <a:rPr lang="en-US" b="1" dirty="0"/>
              <a:t>Real-World Applications  </a:t>
            </a:r>
            <a:r>
              <a:rPr lang="en-US" dirty="0"/>
              <a:t>– These techniques are used in surveillance, computer vision, and digital forensics.</a:t>
            </a:r>
          </a:p>
          <a:p>
            <a:pPr marL="285750" indent="-285750">
              <a:buFont typeface="Wingdings" panose="05000000000000000000" pitchFamily="2" charset="2"/>
              <a:buChar char="Ø"/>
            </a:pPr>
            <a:r>
              <a:rPr lang="en-US" b="1" dirty="0"/>
              <a:t>Live Data Visualization  </a:t>
            </a:r>
            <a:r>
              <a:rPr lang="en-US" dirty="0"/>
              <a:t>– The project allows users to analyze images in real-time using histograms and pixel intensity distributions.</a:t>
            </a:r>
          </a:p>
          <a:p>
            <a:pPr marL="285750" indent="-285750">
              <a:buFont typeface="Wingdings" panose="05000000000000000000" pitchFamily="2" charset="2"/>
              <a:buChar char="Ø"/>
            </a:pPr>
            <a:r>
              <a:rPr lang="en-US" b="1" dirty="0"/>
              <a:t>AI &amp; ML Ready  </a:t>
            </a:r>
            <a:r>
              <a:rPr lang="en-US" dirty="0"/>
              <a:t>– The processed images can be further used for training deep learning models in object detection and facial recognition.</a:t>
            </a:r>
          </a:p>
          <a:p>
            <a:pPr marL="285750" indent="-285750">
              <a:buFont typeface="Wingdings" panose="05000000000000000000" pitchFamily="2" charset="2"/>
              <a:buChar char="Ø"/>
            </a:pPr>
            <a:r>
              <a:rPr lang="en-US" b="1" dirty="0"/>
              <a:t>Cross-Platform Compatibility  </a:t>
            </a:r>
            <a:r>
              <a:rPr lang="en-US" dirty="0"/>
              <a:t>– Works on Windows, macOS, and Linux, making it accessible to all developers.</a:t>
            </a:r>
          </a:p>
        </p:txBody>
      </p:sp>
    </p:spTree>
    <p:extLst>
      <p:ext uri="{BB962C8B-B14F-4D97-AF65-F5344CB8AC3E}">
        <p14:creationId xmlns:p14="http://schemas.microsoft.com/office/powerpoint/2010/main" val="7051142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a:extLst>
              <a:ext uri="{FF2B5EF4-FFF2-40B4-BE49-F238E27FC236}">
                <a16:creationId xmlns:a16="http://schemas.microsoft.com/office/drawing/2014/main" id="{E1494DD5-904E-76E9-38C0-10A35CC5BDD0}"/>
              </a:ext>
            </a:extLst>
          </p:cNvPr>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mj-lt"/>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mj-lt"/>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Problem Statement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Proposed Solution</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mn-lt"/>
              </a:rPr>
              <a:t>System Architecture</a:t>
            </a:r>
            <a:endParaRPr lang="en-US" sz="1800" dirty="0">
              <a:latin typeface="+mj-lt"/>
              <a:ea typeface="+mn-lt"/>
              <a:cs typeface="Calibri"/>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Live Demo of the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Embedded</a:t>
            </a:r>
            <a:r>
              <a:rPr lang="en-US" sz="1800" dirty="0">
                <a:latin typeface="+mj-lt"/>
                <a:ea typeface="+mn-lt"/>
              </a:rPr>
              <a:t> Video of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mj-lt"/>
                <a:ea typeface="+mn-lt"/>
                <a:cs typeface="Arial"/>
              </a:rPr>
              <a:t>Conclusion</a:t>
            </a:r>
            <a:endParaRPr lang="en-IN"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Future Scope</a:t>
            </a:r>
          </a:p>
        </p:txBody>
      </p:sp>
    </p:spTree>
    <p:extLst>
      <p:ext uri="{BB962C8B-B14F-4D97-AF65-F5344CB8AC3E}">
        <p14:creationId xmlns:p14="http://schemas.microsoft.com/office/powerpoint/2010/main" val="1253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Abstract</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D6764D0F-B48B-6494-491E-702A26E969B4}"/>
              </a:ext>
            </a:extLst>
          </p:cNvPr>
          <p:cNvSpPr txBox="1"/>
          <p:nvPr/>
        </p:nvSpPr>
        <p:spPr>
          <a:xfrm>
            <a:off x="374470" y="1140823"/>
            <a:ext cx="7741920" cy="2308324"/>
          </a:xfrm>
          <a:prstGeom prst="rect">
            <a:avLst/>
          </a:prstGeom>
          <a:noFill/>
        </p:spPr>
        <p:txBody>
          <a:bodyPr wrap="square" rtlCol="0">
            <a:spAutoFit/>
          </a:bodyPr>
          <a:lstStyle/>
          <a:p>
            <a:pPr marL="285750" indent="-285750">
              <a:buFont typeface="Wingdings" panose="05000000000000000000" pitchFamily="2" charset="2"/>
              <a:buChar char="Ø"/>
            </a:pPr>
            <a:r>
              <a:rPr lang="en-US" sz="1600" dirty="0"/>
              <a:t>Image Processing Using NumPy. This project focuses on developing an image processing application using NumPy and Pillow (PIL) in Python. </a:t>
            </a:r>
          </a:p>
          <a:p>
            <a:pPr marL="285750" indent="-285750">
              <a:buFont typeface="Wingdings" panose="05000000000000000000" pitchFamily="2" charset="2"/>
              <a:buChar char="Ø"/>
            </a:pPr>
            <a:r>
              <a:rPr lang="en-US" sz="1600" dirty="0"/>
              <a:t>The application allows users to load an image, apply transformations, and save the processed output. Key operations include grayscale conversion, color inversion, and blurring. </a:t>
            </a:r>
          </a:p>
          <a:p>
            <a:pPr marL="285750" indent="-285750">
              <a:buFont typeface="Wingdings" panose="05000000000000000000" pitchFamily="2" charset="2"/>
              <a:buChar char="Ø"/>
            </a:pPr>
            <a:r>
              <a:rPr lang="en-US" sz="1600" dirty="0"/>
              <a:t>By leveraging NumPy for efficient computations, this project provides a foundation for advanced image processing tasks. </a:t>
            </a:r>
          </a:p>
          <a:p>
            <a:pPr marL="285750" indent="-285750">
              <a:buFont typeface="Wingdings" panose="05000000000000000000" pitchFamily="2" charset="2"/>
              <a:buChar char="Ø"/>
            </a:pPr>
            <a:r>
              <a:rPr lang="en-US" sz="1600" dirty="0"/>
              <a:t>The processed images are saved for further use, making it a practical tool for beginners in computer vision.</a:t>
            </a:r>
            <a:endParaRPr lang="en-IN" sz="1600" dirty="0"/>
          </a:p>
        </p:txBody>
      </p:sp>
    </p:spTree>
    <p:extLst>
      <p:ext uri="{BB962C8B-B14F-4D97-AF65-F5344CB8AC3E}">
        <p14:creationId xmlns:p14="http://schemas.microsoft.com/office/powerpoint/2010/main" val="4921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dirty="0">
                <a:solidFill>
                  <a:srgbClr val="002060"/>
                </a:solidFill>
                <a:latin typeface="Arial" panose="020B0604020202020204" pitchFamily="34" charset="0"/>
                <a:cs typeface="Arial" panose="020B0604020202020204" pitchFamily="34" charset="0"/>
              </a:rPr>
              <a:t>Problem</a:t>
            </a:r>
            <a:r>
              <a:rPr lang="en-US" sz="1400" b="1" dirty="0">
                <a:solidFill>
                  <a:schemeClr val="accent1"/>
                </a:solidFill>
                <a:latin typeface="Arial" panose="020B0604020202020204" pitchFamily="34" charset="0"/>
                <a:cs typeface="Arial" panose="020B0604020202020204" pitchFamily="34" charset="0"/>
              </a:rPr>
              <a:t> </a:t>
            </a:r>
            <a:r>
              <a:rPr lang="en-US" sz="2400" b="1" dirty="0">
                <a:solidFill>
                  <a:srgbClr val="002060"/>
                </a:solidFill>
                <a:latin typeface="Arial" panose="020B0604020202020204" pitchFamily="34" charset="0"/>
                <a:cs typeface="Arial" panose="020B0604020202020204" pitchFamily="34" charset="0"/>
              </a:rPr>
              <a:t>Statement</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09505BFF-D516-58DB-8577-B117310BFB22}"/>
              </a:ext>
            </a:extLst>
          </p:cNvPr>
          <p:cNvSpPr txBox="1"/>
          <p:nvPr/>
        </p:nvSpPr>
        <p:spPr>
          <a:xfrm>
            <a:off x="391887" y="1236617"/>
            <a:ext cx="7228114" cy="3262432"/>
          </a:xfrm>
          <a:prstGeom prst="rect">
            <a:avLst/>
          </a:prstGeom>
          <a:noFill/>
        </p:spPr>
        <p:txBody>
          <a:bodyPr wrap="square" rtlCol="0">
            <a:spAutoFit/>
          </a:bodyPr>
          <a:lstStyle/>
          <a:p>
            <a:pPr marL="285750" indent="-285750">
              <a:buFont typeface="Wingdings" panose="05000000000000000000" pitchFamily="2" charset="2"/>
              <a:buChar char="Ø"/>
            </a:pPr>
            <a:r>
              <a:rPr lang="en-US" sz="1600" dirty="0"/>
              <a:t> </a:t>
            </a:r>
            <a:r>
              <a:rPr lang="en-US" sz="1600" b="1" dirty="0"/>
              <a:t>Inefficient Image Analysis</a:t>
            </a:r>
            <a:r>
              <a:rPr lang="en-US" sz="1600" dirty="0"/>
              <a:t> – Traditional methods struggle with accurate image interpretation and processing.</a:t>
            </a:r>
          </a:p>
          <a:p>
            <a:pPr marL="285750" indent="-285750">
              <a:buFont typeface="Wingdings" panose="05000000000000000000" pitchFamily="2" charset="2"/>
              <a:buChar char="Ø"/>
            </a:pPr>
            <a:r>
              <a:rPr lang="en-US" sz="1600" dirty="0"/>
              <a:t> </a:t>
            </a:r>
            <a:r>
              <a:rPr lang="en-US" sz="1600" b="1" dirty="0"/>
              <a:t>Noise and Distortions</a:t>
            </a:r>
            <a:r>
              <a:rPr lang="en-US" sz="1600" dirty="0"/>
              <a:t> – Images often contain noise, reducing clarity and affecting feature extraction.</a:t>
            </a:r>
          </a:p>
          <a:p>
            <a:pPr marL="285750" indent="-285750">
              <a:buFont typeface="Wingdings" panose="05000000000000000000" pitchFamily="2" charset="2"/>
              <a:buChar char="Ø"/>
            </a:pPr>
            <a:r>
              <a:rPr lang="en-US" sz="1600" dirty="0"/>
              <a:t> </a:t>
            </a:r>
            <a:r>
              <a:rPr lang="en-US" sz="1600" b="1" dirty="0"/>
              <a:t>Feature Extraction Challenges</a:t>
            </a:r>
            <a:r>
              <a:rPr lang="en-US" sz="1600" dirty="0"/>
              <a:t> – Difficulty in detecting edges, contours, and key features accurately.</a:t>
            </a:r>
          </a:p>
          <a:p>
            <a:pPr marL="285750" indent="-285750">
              <a:buFont typeface="Wingdings" panose="05000000000000000000" pitchFamily="2" charset="2"/>
              <a:buChar char="Ø"/>
            </a:pPr>
            <a:r>
              <a:rPr lang="en-US" sz="1600" dirty="0"/>
              <a:t> </a:t>
            </a:r>
            <a:r>
              <a:rPr lang="en-US" sz="1600" b="1" dirty="0"/>
              <a:t>Slow Processing Speed</a:t>
            </a:r>
            <a:r>
              <a:rPr lang="en-US" sz="1600" dirty="0"/>
              <a:t> – Manual or unoptimized approaches lead to longer processing times.</a:t>
            </a:r>
          </a:p>
          <a:p>
            <a:pPr marL="285750" indent="-285750">
              <a:buFont typeface="Wingdings" panose="05000000000000000000" pitchFamily="2" charset="2"/>
              <a:buChar char="Ø"/>
            </a:pPr>
            <a:r>
              <a:rPr lang="en-US" sz="1600" dirty="0"/>
              <a:t> </a:t>
            </a:r>
            <a:r>
              <a:rPr lang="en-US" sz="1600" b="1" dirty="0"/>
              <a:t>Lack of Structured Data Handling</a:t>
            </a:r>
            <a:r>
              <a:rPr lang="en-US" sz="1600" dirty="0"/>
              <a:t> – Difficulty in converting image data into structured formats for analysis.</a:t>
            </a:r>
          </a:p>
          <a:p>
            <a:pPr marL="285750" indent="-285750">
              <a:buFont typeface="Wingdings" panose="05000000000000000000" pitchFamily="2" charset="2"/>
              <a:buChar char="Ø"/>
            </a:pPr>
            <a:r>
              <a:rPr lang="en-US" sz="1600" dirty="0"/>
              <a:t> </a:t>
            </a:r>
            <a:r>
              <a:rPr lang="en-US" sz="1600" b="1" dirty="0"/>
              <a:t>Integration Issues</a:t>
            </a:r>
            <a:r>
              <a:rPr lang="en-US" sz="1600" dirty="0"/>
              <a:t> – Challenges in integrating processed images with machine learning models or data analytics pipelines.</a:t>
            </a:r>
          </a:p>
          <a:p>
            <a:endParaRPr lang="en-IN" dirty="0"/>
          </a:p>
        </p:txBody>
      </p:sp>
    </p:spTree>
    <p:extLst>
      <p:ext uri="{BB962C8B-B14F-4D97-AF65-F5344CB8AC3E}">
        <p14:creationId xmlns:p14="http://schemas.microsoft.com/office/powerpoint/2010/main" val="34016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Proposed Solution</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FE2CFBC6-E76D-3427-D342-06E492D2CB74}"/>
              </a:ext>
            </a:extLst>
          </p:cNvPr>
          <p:cNvSpPr txBox="1"/>
          <p:nvPr/>
        </p:nvSpPr>
        <p:spPr>
          <a:xfrm>
            <a:off x="191589" y="1017725"/>
            <a:ext cx="8725988" cy="3539430"/>
          </a:xfrm>
          <a:prstGeom prst="rect">
            <a:avLst/>
          </a:prstGeom>
          <a:noFill/>
        </p:spPr>
        <p:txBody>
          <a:bodyPr wrap="square" rtlCol="0">
            <a:spAutoFit/>
          </a:bodyPr>
          <a:lstStyle/>
          <a:p>
            <a:pPr marL="285750" indent="-285750">
              <a:buFont typeface="Wingdings" panose="05000000000000000000" pitchFamily="2" charset="2"/>
              <a:buChar char="Ø"/>
            </a:pPr>
            <a:r>
              <a:rPr lang="en-US" sz="1600" b="1" dirty="0"/>
              <a:t> Image Processing Using NumPy </a:t>
            </a:r>
            <a:r>
              <a:rPr lang="en-US" sz="1600" dirty="0"/>
              <a:t>To</a:t>
            </a:r>
            <a:r>
              <a:rPr lang="en-US" sz="1600" b="1" dirty="0"/>
              <a:t> </a:t>
            </a:r>
            <a:r>
              <a:rPr lang="en-US" sz="1600" dirty="0"/>
              <a:t>address the problem, an image processing application is developed using NumPy and Pillow (PIL) in Python. The solution involves reading an image file, performing various transformations, and saving the processed output efficiently.</a:t>
            </a:r>
          </a:p>
          <a:p>
            <a:pPr marL="285750" indent="-285750">
              <a:buFont typeface="Wingdings" panose="05000000000000000000" pitchFamily="2" charset="2"/>
              <a:buChar char="Ø"/>
            </a:pPr>
            <a:r>
              <a:rPr lang="en-US" sz="1600" b="1" dirty="0"/>
              <a:t>Solution Approach:Image Input &amp; Loading:</a:t>
            </a:r>
            <a:r>
              <a:rPr lang="en-US" sz="1600" dirty="0"/>
              <a:t>The application prompts the user to input the image file path.The image is then loaded and converted into a NumPy array for processing.</a:t>
            </a:r>
          </a:p>
          <a:p>
            <a:pPr marL="285750" indent="-285750">
              <a:buFont typeface="Wingdings" panose="05000000000000000000" pitchFamily="2" charset="2"/>
              <a:buChar char="Ø"/>
            </a:pPr>
            <a:r>
              <a:rPr lang="en-US" sz="1600" b="1" dirty="0"/>
              <a:t>Image Processing Operations:Grayscale Conversion: </a:t>
            </a:r>
            <a:r>
              <a:rPr lang="en-US" sz="1600" dirty="0"/>
              <a:t>Transforms the image into a black-and-white format by applying a weighted sum of RGB values.</a:t>
            </a:r>
          </a:p>
          <a:p>
            <a:pPr marL="285750" indent="-285750">
              <a:buFont typeface="Wingdings" panose="05000000000000000000" pitchFamily="2" charset="2"/>
              <a:buChar char="Ø"/>
            </a:pPr>
            <a:r>
              <a:rPr lang="en-US" sz="1600" b="1" dirty="0"/>
              <a:t>Color Inversion: </a:t>
            </a:r>
            <a:r>
              <a:rPr lang="en-US" sz="1600" dirty="0"/>
              <a:t>Creates a negative of the image by subtracting pixel values from 255.</a:t>
            </a:r>
          </a:p>
          <a:p>
            <a:pPr marL="285750" indent="-285750">
              <a:buFont typeface="Wingdings" panose="05000000000000000000" pitchFamily="2" charset="2"/>
              <a:buChar char="Ø"/>
            </a:pPr>
            <a:r>
              <a:rPr lang="en-US" sz="1600" b="1" dirty="0"/>
              <a:t>Blurring Effect: </a:t>
            </a:r>
            <a:r>
              <a:rPr lang="en-US" sz="1600" dirty="0"/>
              <a:t>Uses a Gaussian filter to smooth the image and reduce noise.</a:t>
            </a:r>
          </a:p>
          <a:p>
            <a:pPr marL="285750" indent="-285750">
              <a:buFont typeface="Wingdings" panose="05000000000000000000" pitchFamily="2" charset="2"/>
              <a:buChar char="Ø"/>
            </a:pPr>
            <a:r>
              <a:rPr lang="en-US" sz="1600" b="1" dirty="0"/>
              <a:t>Output &amp; Storage:</a:t>
            </a:r>
            <a:r>
              <a:rPr lang="en-US" sz="1600" dirty="0"/>
              <a:t>The modified images are converted back into an image format.The processed images are saved locally for further use.This solution provides a simple, efficient, and beginner-friendly approach to image manipulation using NumPy, serving as a foundation for more advanced computer vision tasks.</a:t>
            </a:r>
            <a:endParaRPr lang="en-IN" sz="1600" dirty="0"/>
          </a:p>
        </p:txBody>
      </p:sp>
    </p:spTree>
    <p:extLst>
      <p:ext uri="{BB962C8B-B14F-4D97-AF65-F5344CB8AC3E}">
        <p14:creationId xmlns:p14="http://schemas.microsoft.com/office/powerpoint/2010/main" val="3754400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6AB8DAF2-B141-0C0D-4015-6BE8A25CFFD1}"/>
              </a:ext>
            </a:extLst>
          </p:cNvPr>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System Architecture</a:t>
            </a:r>
          </a:p>
        </p:txBody>
      </p:sp>
      <p:sp>
        <p:nvSpPr>
          <p:cNvPr id="2" name="TextBox 1">
            <a:extLst>
              <a:ext uri="{FF2B5EF4-FFF2-40B4-BE49-F238E27FC236}">
                <a16:creationId xmlns:a16="http://schemas.microsoft.com/office/drawing/2014/main" id="{EF98CD03-2D65-7283-E285-DA6EAE373BD9}"/>
              </a:ext>
            </a:extLst>
          </p:cNvPr>
          <p:cNvSpPr txBox="1"/>
          <p:nvPr/>
        </p:nvSpPr>
        <p:spPr>
          <a:xfrm>
            <a:off x="-8708" y="1159570"/>
            <a:ext cx="4580708" cy="3539430"/>
          </a:xfrm>
          <a:prstGeom prst="rect">
            <a:avLst/>
          </a:prstGeom>
          <a:noFill/>
        </p:spPr>
        <p:txBody>
          <a:bodyPr wrap="square" rtlCol="0">
            <a:spAutoFit/>
          </a:bodyPr>
          <a:lstStyle/>
          <a:p>
            <a:r>
              <a:rPr lang="en-IN" dirty="0"/>
              <a:t>                        	&lt;-- (Camera, File, Database)</a:t>
            </a:r>
          </a:p>
          <a:p>
            <a:endParaRPr lang="en-IN" dirty="0"/>
          </a:p>
          <a:p>
            <a:r>
              <a:rPr lang="en-IN" dirty="0"/>
              <a:t>         </a:t>
            </a:r>
          </a:p>
          <a:p>
            <a:r>
              <a:rPr lang="en-IN" dirty="0"/>
              <a:t>         </a:t>
            </a:r>
          </a:p>
          <a:p>
            <a:endParaRPr lang="en-IN" dirty="0"/>
          </a:p>
          <a:p>
            <a:r>
              <a:rPr lang="en-IN" dirty="0"/>
              <a:t> 		</a:t>
            </a:r>
          </a:p>
          <a:p>
            <a:r>
              <a:rPr lang="en-IN" dirty="0"/>
              <a:t>		&lt;-- (Grayscale, Resize, Blur)</a:t>
            </a:r>
          </a:p>
          <a:p>
            <a:endParaRPr lang="en-IN" dirty="0"/>
          </a:p>
          <a:p>
            <a:r>
              <a:rPr lang="en-IN" dirty="0"/>
              <a:t>        </a:t>
            </a:r>
          </a:p>
          <a:p>
            <a:r>
              <a:rPr lang="en-IN" dirty="0"/>
              <a:t>     </a:t>
            </a:r>
          </a:p>
          <a:p>
            <a:endParaRPr lang="en-IN" dirty="0"/>
          </a:p>
          <a:p>
            <a:r>
              <a:rPr lang="en-IN" dirty="0"/>
              <a:t>		&lt;-- (Edge Detection, Histogram)</a:t>
            </a:r>
          </a:p>
          <a:p>
            <a:endParaRPr lang="en-IN" dirty="0"/>
          </a:p>
          <a:p>
            <a:r>
              <a:rPr lang="en-IN" dirty="0"/>
              <a:t>         </a:t>
            </a:r>
          </a:p>
          <a:p>
            <a:r>
              <a:rPr lang="en-IN" dirty="0"/>
              <a:t>         </a:t>
            </a:r>
          </a:p>
          <a:p>
            <a:endParaRPr lang="en-IN" dirty="0"/>
          </a:p>
        </p:txBody>
      </p:sp>
      <p:sp>
        <p:nvSpPr>
          <p:cNvPr id="12" name="TextBox 11">
            <a:extLst>
              <a:ext uri="{FF2B5EF4-FFF2-40B4-BE49-F238E27FC236}">
                <a16:creationId xmlns:a16="http://schemas.microsoft.com/office/drawing/2014/main" id="{0D72A22F-8B2F-489F-E585-1E9A46BD5964}"/>
              </a:ext>
            </a:extLst>
          </p:cNvPr>
          <p:cNvSpPr txBox="1"/>
          <p:nvPr/>
        </p:nvSpPr>
        <p:spPr>
          <a:xfrm>
            <a:off x="5008229" y="1149531"/>
            <a:ext cx="4135772" cy="2893100"/>
          </a:xfrm>
          <a:prstGeom prst="rect">
            <a:avLst/>
          </a:prstGeom>
          <a:noFill/>
        </p:spPr>
        <p:txBody>
          <a:bodyPr wrap="square" rtlCol="0">
            <a:spAutoFit/>
          </a:bodyPr>
          <a:lstStyle/>
          <a:p>
            <a:endParaRPr lang="en-IN" dirty="0"/>
          </a:p>
          <a:p>
            <a:r>
              <a:rPr lang="en-IN" dirty="0"/>
              <a:t>		&lt;-- (NumPy, Pandas)</a:t>
            </a:r>
          </a:p>
          <a:p>
            <a:endParaRPr lang="en-IN" dirty="0"/>
          </a:p>
          <a:p>
            <a:r>
              <a:rPr lang="en-IN" dirty="0"/>
              <a:t>         </a:t>
            </a:r>
          </a:p>
          <a:p>
            <a:r>
              <a:rPr lang="en-IN" dirty="0"/>
              <a:t>         </a:t>
            </a:r>
          </a:p>
          <a:p>
            <a:endParaRPr lang="en-IN" dirty="0"/>
          </a:p>
          <a:p>
            <a:r>
              <a:rPr lang="en-IN" dirty="0"/>
              <a:t>       		&lt;-- (Matplotlib, OpenCV     </a:t>
            </a:r>
          </a:p>
          <a:p>
            <a:r>
              <a:rPr lang="en-IN" dirty="0"/>
              <a:t>         </a:t>
            </a:r>
          </a:p>
          <a:p>
            <a:r>
              <a:rPr lang="en-IN" dirty="0"/>
              <a:t>         </a:t>
            </a:r>
          </a:p>
          <a:p>
            <a:endParaRPr lang="en-IN" dirty="0"/>
          </a:p>
          <a:p>
            <a:r>
              <a:rPr lang="en-IN" dirty="0"/>
              <a:t>    	 	&lt;-- (</a:t>
            </a:r>
            <a:r>
              <a:rPr lang="en-IN" dirty="0" err="1"/>
              <a:t>Save,ML</a:t>
            </a:r>
            <a:r>
              <a:rPr lang="en-IN" dirty="0"/>
              <a:t> Integration)</a:t>
            </a:r>
          </a:p>
          <a:p>
            <a:endParaRPr lang="en-IN" dirty="0"/>
          </a:p>
          <a:p>
            <a:endParaRPr lang="en-IN" dirty="0"/>
          </a:p>
        </p:txBody>
      </p:sp>
      <p:cxnSp>
        <p:nvCxnSpPr>
          <p:cNvPr id="25" name="Straight Arrow Connector 24">
            <a:extLst>
              <a:ext uri="{FF2B5EF4-FFF2-40B4-BE49-F238E27FC236}">
                <a16:creationId xmlns:a16="http://schemas.microsoft.com/office/drawing/2014/main" id="{130EFE35-72EC-8874-CFFE-7D5610C9520A}"/>
              </a:ext>
            </a:extLst>
          </p:cNvPr>
          <p:cNvCxnSpPr/>
          <p:nvPr/>
        </p:nvCxnSpPr>
        <p:spPr>
          <a:xfrm>
            <a:off x="768450" y="1686438"/>
            <a:ext cx="0" cy="665903"/>
          </a:xfrm>
          <a:prstGeom prst="straightConnector1">
            <a:avLst/>
          </a:prstGeom>
          <a:ln w="1905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6" name="Straight Arrow Connector 25">
            <a:extLst>
              <a:ext uri="{FF2B5EF4-FFF2-40B4-BE49-F238E27FC236}">
                <a16:creationId xmlns:a16="http://schemas.microsoft.com/office/drawing/2014/main" id="{4EFF0489-97AD-1BC2-08C0-2FC6E55A5DA3}"/>
              </a:ext>
            </a:extLst>
          </p:cNvPr>
          <p:cNvCxnSpPr/>
          <p:nvPr/>
        </p:nvCxnSpPr>
        <p:spPr>
          <a:xfrm>
            <a:off x="788125" y="2821577"/>
            <a:ext cx="0" cy="665903"/>
          </a:xfrm>
          <a:prstGeom prst="straightConnector1">
            <a:avLst/>
          </a:prstGeom>
          <a:ln w="1905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8" name="Connector: Elbow 27">
            <a:extLst>
              <a:ext uri="{FF2B5EF4-FFF2-40B4-BE49-F238E27FC236}">
                <a16:creationId xmlns:a16="http://schemas.microsoft.com/office/drawing/2014/main" id="{CA9C1597-D67E-4561-B2EF-5F6C5427EC77}"/>
              </a:ext>
            </a:extLst>
          </p:cNvPr>
          <p:cNvCxnSpPr>
            <a:cxnSpLocks/>
            <a:endCxn id="12" idx="0"/>
          </p:cNvCxnSpPr>
          <p:nvPr/>
        </p:nvCxnSpPr>
        <p:spPr>
          <a:xfrm flipV="1">
            <a:off x="4249783" y="1149531"/>
            <a:ext cx="2826332" cy="2534195"/>
          </a:xfrm>
          <a:prstGeom prst="bentConnector4">
            <a:avLst>
              <a:gd name="adj1" fmla="val 13417"/>
              <a:gd name="adj2" fmla="val 109021"/>
            </a:avLst>
          </a:prstGeom>
          <a:ln w="1905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3" name="Straight Arrow Connector 32">
            <a:extLst>
              <a:ext uri="{FF2B5EF4-FFF2-40B4-BE49-F238E27FC236}">
                <a16:creationId xmlns:a16="http://schemas.microsoft.com/office/drawing/2014/main" id="{F7E66E79-267A-34DA-1075-FFB1FE94B009}"/>
              </a:ext>
            </a:extLst>
          </p:cNvPr>
          <p:cNvCxnSpPr/>
          <p:nvPr/>
        </p:nvCxnSpPr>
        <p:spPr>
          <a:xfrm>
            <a:off x="7075715" y="1686439"/>
            <a:ext cx="0" cy="665903"/>
          </a:xfrm>
          <a:prstGeom prst="straightConnector1">
            <a:avLst/>
          </a:prstGeom>
          <a:ln w="1905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4" name="Straight Arrow Connector 33">
            <a:extLst>
              <a:ext uri="{FF2B5EF4-FFF2-40B4-BE49-F238E27FC236}">
                <a16:creationId xmlns:a16="http://schemas.microsoft.com/office/drawing/2014/main" id="{8930D035-D316-FB88-1A57-6D735C3BE88E}"/>
              </a:ext>
            </a:extLst>
          </p:cNvPr>
          <p:cNvCxnSpPr>
            <a:cxnSpLocks/>
          </p:cNvCxnSpPr>
          <p:nvPr/>
        </p:nvCxnSpPr>
        <p:spPr>
          <a:xfrm>
            <a:off x="7075715" y="2821577"/>
            <a:ext cx="0" cy="567575"/>
          </a:xfrm>
          <a:prstGeom prst="straightConnector1">
            <a:avLst/>
          </a:prstGeom>
          <a:ln w="1905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6" name="Rectangle 35">
            <a:extLst>
              <a:ext uri="{FF2B5EF4-FFF2-40B4-BE49-F238E27FC236}">
                <a16:creationId xmlns:a16="http://schemas.microsoft.com/office/drawing/2014/main" id="{4152984D-29F1-35B1-9102-C9118040CD34}"/>
              </a:ext>
            </a:extLst>
          </p:cNvPr>
          <p:cNvSpPr/>
          <p:nvPr/>
        </p:nvSpPr>
        <p:spPr>
          <a:xfrm>
            <a:off x="71845" y="1252357"/>
            <a:ext cx="1463340" cy="434082"/>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TextBox 36">
            <a:extLst>
              <a:ext uri="{FF2B5EF4-FFF2-40B4-BE49-F238E27FC236}">
                <a16:creationId xmlns:a16="http://schemas.microsoft.com/office/drawing/2014/main" id="{B4CA3CC1-2922-94EB-BD2E-EB43455DE4CD}"/>
              </a:ext>
            </a:extLst>
          </p:cNvPr>
          <p:cNvSpPr txBox="1"/>
          <p:nvPr/>
        </p:nvSpPr>
        <p:spPr>
          <a:xfrm>
            <a:off x="152398" y="1195211"/>
            <a:ext cx="1463340" cy="523220"/>
          </a:xfrm>
          <a:prstGeom prst="rect">
            <a:avLst/>
          </a:prstGeom>
          <a:noFill/>
        </p:spPr>
        <p:txBody>
          <a:bodyPr wrap="square" rtlCol="0">
            <a:spAutoFit/>
          </a:bodyPr>
          <a:lstStyle/>
          <a:p>
            <a:pPr algn="just"/>
            <a:r>
              <a:rPr lang="en-IN" dirty="0"/>
              <a:t>     Image Acquisition</a:t>
            </a:r>
          </a:p>
        </p:txBody>
      </p:sp>
      <p:sp>
        <p:nvSpPr>
          <p:cNvPr id="38" name="Rectangle 37">
            <a:extLst>
              <a:ext uri="{FF2B5EF4-FFF2-40B4-BE49-F238E27FC236}">
                <a16:creationId xmlns:a16="http://schemas.microsoft.com/office/drawing/2014/main" id="{193ABBB1-D93E-9EC5-5AC4-40E23705C2DA}"/>
              </a:ext>
            </a:extLst>
          </p:cNvPr>
          <p:cNvSpPr/>
          <p:nvPr/>
        </p:nvSpPr>
        <p:spPr>
          <a:xfrm>
            <a:off x="76897" y="2316504"/>
            <a:ext cx="1463340" cy="434082"/>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 name="TextBox 40">
            <a:extLst>
              <a:ext uri="{FF2B5EF4-FFF2-40B4-BE49-F238E27FC236}">
                <a16:creationId xmlns:a16="http://schemas.microsoft.com/office/drawing/2014/main" id="{F5100496-A6AF-5C76-4552-42885DCA7565}"/>
              </a:ext>
            </a:extLst>
          </p:cNvPr>
          <p:cNvSpPr txBox="1"/>
          <p:nvPr/>
        </p:nvSpPr>
        <p:spPr>
          <a:xfrm>
            <a:off x="273229" y="2340434"/>
            <a:ext cx="1307285" cy="307777"/>
          </a:xfrm>
          <a:prstGeom prst="rect">
            <a:avLst/>
          </a:prstGeom>
          <a:noFill/>
        </p:spPr>
        <p:txBody>
          <a:bodyPr wrap="square" rtlCol="0">
            <a:spAutoFit/>
          </a:bodyPr>
          <a:lstStyle/>
          <a:p>
            <a:r>
              <a:rPr lang="en-US" dirty="0"/>
              <a:t>Processing</a:t>
            </a:r>
            <a:endParaRPr lang="en-IN" dirty="0"/>
          </a:p>
        </p:txBody>
      </p:sp>
      <p:sp>
        <p:nvSpPr>
          <p:cNvPr id="43" name="Rectangle 42">
            <a:extLst>
              <a:ext uri="{FF2B5EF4-FFF2-40B4-BE49-F238E27FC236}">
                <a16:creationId xmlns:a16="http://schemas.microsoft.com/office/drawing/2014/main" id="{0F53C27D-6E63-F947-85ED-B1BA2CC49B91}"/>
              </a:ext>
            </a:extLst>
          </p:cNvPr>
          <p:cNvSpPr/>
          <p:nvPr/>
        </p:nvSpPr>
        <p:spPr>
          <a:xfrm>
            <a:off x="71844" y="3507752"/>
            <a:ext cx="1605947" cy="434082"/>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 name="TextBox 43">
            <a:extLst>
              <a:ext uri="{FF2B5EF4-FFF2-40B4-BE49-F238E27FC236}">
                <a16:creationId xmlns:a16="http://schemas.microsoft.com/office/drawing/2014/main" id="{DE2BCD90-972F-0608-66AE-70ECD3ACD057}"/>
              </a:ext>
            </a:extLst>
          </p:cNvPr>
          <p:cNvSpPr txBox="1"/>
          <p:nvPr/>
        </p:nvSpPr>
        <p:spPr>
          <a:xfrm>
            <a:off x="64592" y="3558471"/>
            <a:ext cx="1680317" cy="307777"/>
          </a:xfrm>
          <a:prstGeom prst="rect">
            <a:avLst/>
          </a:prstGeom>
          <a:noFill/>
        </p:spPr>
        <p:txBody>
          <a:bodyPr wrap="square" rtlCol="0">
            <a:spAutoFit/>
          </a:bodyPr>
          <a:lstStyle/>
          <a:p>
            <a:r>
              <a:rPr lang="en-US" dirty="0"/>
              <a:t>Feature Extraction</a:t>
            </a:r>
            <a:endParaRPr lang="en-IN" dirty="0"/>
          </a:p>
        </p:txBody>
      </p:sp>
      <p:sp>
        <p:nvSpPr>
          <p:cNvPr id="45" name="Rectangle 44">
            <a:extLst>
              <a:ext uri="{FF2B5EF4-FFF2-40B4-BE49-F238E27FC236}">
                <a16:creationId xmlns:a16="http://schemas.microsoft.com/office/drawing/2014/main" id="{EDB90CAD-711C-4149-581B-BA6C66D87EBB}"/>
              </a:ext>
            </a:extLst>
          </p:cNvPr>
          <p:cNvSpPr/>
          <p:nvPr/>
        </p:nvSpPr>
        <p:spPr>
          <a:xfrm>
            <a:off x="5188051" y="1260641"/>
            <a:ext cx="1699309" cy="434082"/>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 name="TextBox 45">
            <a:extLst>
              <a:ext uri="{FF2B5EF4-FFF2-40B4-BE49-F238E27FC236}">
                <a16:creationId xmlns:a16="http://schemas.microsoft.com/office/drawing/2014/main" id="{F7B30060-7713-AF36-7970-A6B5400720BB}"/>
              </a:ext>
            </a:extLst>
          </p:cNvPr>
          <p:cNvSpPr txBox="1"/>
          <p:nvPr/>
        </p:nvSpPr>
        <p:spPr>
          <a:xfrm>
            <a:off x="5263553" y="1303164"/>
            <a:ext cx="1531530" cy="307777"/>
          </a:xfrm>
          <a:prstGeom prst="rect">
            <a:avLst/>
          </a:prstGeom>
          <a:noFill/>
        </p:spPr>
        <p:txBody>
          <a:bodyPr wrap="square" rtlCol="0">
            <a:spAutoFit/>
          </a:bodyPr>
          <a:lstStyle/>
          <a:p>
            <a:r>
              <a:rPr lang="en-US" dirty="0"/>
              <a:t>Data Processing</a:t>
            </a:r>
            <a:endParaRPr lang="en-IN" dirty="0"/>
          </a:p>
        </p:txBody>
      </p:sp>
      <p:sp>
        <p:nvSpPr>
          <p:cNvPr id="49" name="Rectangle 48">
            <a:extLst>
              <a:ext uri="{FF2B5EF4-FFF2-40B4-BE49-F238E27FC236}">
                <a16:creationId xmlns:a16="http://schemas.microsoft.com/office/drawing/2014/main" id="{00658942-A373-7A75-A31B-0D69BECEEC5F}"/>
              </a:ext>
            </a:extLst>
          </p:cNvPr>
          <p:cNvSpPr/>
          <p:nvPr/>
        </p:nvSpPr>
        <p:spPr>
          <a:xfrm>
            <a:off x="5061845" y="2166264"/>
            <a:ext cx="1825503" cy="665903"/>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 name="TextBox 49">
            <a:extLst>
              <a:ext uri="{FF2B5EF4-FFF2-40B4-BE49-F238E27FC236}">
                <a16:creationId xmlns:a16="http://schemas.microsoft.com/office/drawing/2014/main" id="{2686B967-96D7-8B86-3A97-71B8431C9304}"/>
              </a:ext>
            </a:extLst>
          </p:cNvPr>
          <p:cNvSpPr txBox="1"/>
          <p:nvPr/>
        </p:nvSpPr>
        <p:spPr>
          <a:xfrm>
            <a:off x="5125673" y="2223083"/>
            <a:ext cx="1699303" cy="523220"/>
          </a:xfrm>
          <a:prstGeom prst="rect">
            <a:avLst/>
          </a:prstGeom>
          <a:noFill/>
        </p:spPr>
        <p:txBody>
          <a:bodyPr wrap="square" rtlCol="0">
            <a:spAutoFit/>
          </a:bodyPr>
          <a:lstStyle/>
          <a:p>
            <a:r>
              <a:rPr lang="en-US" dirty="0"/>
              <a:t>Visualization and post - processing</a:t>
            </a:r>
            <a:endParaRPr lang="en-IN" dirty="0"/>
          </a:p>
        </p:txBody>
      </p:sp>
      <p:sp>
        <p:nvSpPr>
          <p:cNvPr id="51" name="Rectangle 50">
            <a:extLst>
              <a:ext uri="{FF2B5EF4-FFF2-40B4-BE49-F238E27FC236}">
                <a16:creationId xmlns:a16="http://schemas.microsoft.com/office/drawing/2014/main" id="{366A62FB-A3AC-22F3-F232-A107AD8AEEB1}"/>
              </a:ext>
            </a:extLst>
          </p:cNvPr>
          <p:cNvSpPr/>
          <p:nvPr/>
        </p:nvSpPr>
        <p:spPr>
          <a:xfrm>
            <a:off x="5046617" y="3317761"/>
            <a:ext cx="1840731" cy="434082"/>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 name="TextBox 51">
            <a:extLst>
              <a:ext uri="{FF2B5EF4-FFF2-40B4-BE49-F238E27FC236}">
                <a16:creationId xmlns:a16="http://schemas.microsoft.com/office/drawing/2014/main" id="{E9F5685D-3AAA-23BA-0089-27C8BCE143F5}"/>
              </a:ext>
            </a:extLst>
          </p:cNvPr>
          <p:cNvSpPr txBox="1"/>
          <p:nvPr/>
        </p:nvSpPr>
        <p:spPr>
          <a:xfrm>
            <a:off x="5061845" y="3389152"/>
            <a:ext cx="1825502" cy="307777"/>
          </a:xfrm>
          <a:prstGeom prst="rect">
            <a:avLst/>
          </a:prstGeom>
          <a:noFill/>
        </p:spPr>
        <p:txBody>
          <a:bodyPr wrap="square" rtlCol="0">
            <a:spAutoFit/>
          </a:bodyPr>
          <a:lstStyle/>
          <a:p>
            <a:r>
              <a:rPr lang="en-US" dirty="0"/>
              <a:t>Decision &amp; Output</a:t>
            </a:r>
            <a:endParaRPr lang="en-IN" dirty="0"/>
          </a:p>
        </p:txBody>
      </p:sp>
    </p:spTree>
    <p:extLst>
      <p:ext uri="{BB962C8B-B14F-4D97-AF65-F5344CB8AC3E}">
        <p14:creationId xmlns:p14="http://schemas.microsoft.com/office/powerpoint/2010/main" val="1673681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6545A-A71E-998F-6939-7CE2A36128CE}"/>
              </a:ext>
            </a:extLst>
          </p:cNvPr>
          <p:cNvSpPr>
            <a:spLocks noGrp="1"/>
          </p:cNvSpPr>
          <p:nvPr>
            <p:ph type="title"/>
          </p:nvPr>
        </p:nvSpPr>
        <p:spPr>
          <a:xfrm>
            <a:off x="311700" y="292569"/>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Live Demo of Project</a:t>
            </a:r>
            <a:endParaRPr lang="en-IN" sz="2400" b="1" dirty="0">
              <a:solidFill>
                <a:srgbClr val="002060"/>
              </a:solidFill>
              <a:latin typeface="Arial" panose="020B0604020202020204" pitchFamily="34" charset="0"/>
              <a:cs typeface="Arial" panose="020B0604020202020204" pitchFamily="34" charset="0"/>
            </a:endParaRPr>
          </a:p>
        </p:txBody>
      </p:sp>
      <p:pic>
        <p:nvPicPr>
          <p:cNvPr id="3" name="screen_record">
            <a:hlinkClick r:id="" action="ppaction://media"/>
            <a:extLst>
              <a:ext uri="{FF2B5EF4-FFF2-40B4-BE49-F238E27FC236}">
                <a16:creationId xmlns:a16="http://schemas.microsoft.com/office/drawing/2014/main" id="{E11FD635-40A3-D59E-90C3-F4F5FD99B20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11700" y="748937"/>
            <a:ext cx="8520600" cy="3871161"/>
          </a:xfrm>
          <a:prstGeom prst="rect">
            <a:avLst/>
          </a:prstGeom>
        </p:spPr>
      </p:pic>
    </p:spTree>
    <p:extLst>
      <p:ext uri="{BB962C8B-B14F-4D97-AF65-F5344CB8AC3E}">
        <p14:creationId xmlns:p14="http://schemas.microsoft.com/office/powerpoint/2010/main" val="1979684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1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6A9F3CC-AB4B-D6F1-9346-AC2BB94FA663}"/>
              </a:ext>
            </a:extLst>
          </p:cNvPr>
          <p:cNvSpPr txBox="1">
            <a:spLocks/>
          </p:cNvSpPr>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11" name="Picture 10" descr="A graph of gray scale&#10;&#10;AI-generated content may be incorrect.">
            <a:extLst>
              <a:ext uri="{FF2B5EF4-FFF2-40B4-BE49-F238E27FC236}">
                <a16:creationId xmlns:a16="http://schemas.microsoft.com/office/drawing/2014/main" id="{44D55D53-F8CF-BA14-DAB0-28476217A19E}"/>
              </a:ext>
            </a:extLst>
          </p:cNvPr>
          <p:cNvPicPr>
            <a:picLocks noChangeAspect="1"/>
          </p:cNvPicPr>
          <p:nvPr/>
        </p:nvPicPr>
        <p:blipFill>
          <a:blip r:embed="rId2"/>
          <a:stretch>
            <a:fillRect/>
          </a:stretch>
        </p:blipFill>
        <p:spPr>
          <a:xfrm>
            <a:off x="159391" y="904962"/>
            <a:ext cx="3540154" cy="2752638"/>
          </a:xfrm>
          <a:prstGeom prst="rect">
            <a:avLst/>
          </a:prstGeom>
        </p:spPr>
      </p:pic>
      <p:pic>
        <p:nvPicPr>
          <p:cNvPr id="15" name="Picture 14">
            <a:extLst>
              <a:ext uri="{FF2B5EF4-FFF2-40B4-BE49-F238E27FC236}">
                <a16:creationId xmlns:a16="http://schemas.microsoft.com/office/drawing/2014/main" id="{EF163F2E-F0E1-4D2B-3C3C-B38A3769D2C4}"/>
              </a:ext>
            </a:extLst>
          </p:cNvPr>
          <p:cNvPicPr>
            <a:picLocks noChangeAspect="1"/>
          </p:cNvPicPr>
          <p:nvPr/>
        </p:nvPicPr>
        <p:blipFill>
          <a:blip r:embed="rId3"/>
          <a:stretch>
            <a:fillRect/>
          </a:stretch>
        </p:blipFill>
        <p:spPr>
          <a:xfrm>
            <a:off x="3456264" y="836911"/>
            <a:ext cx="5528345" cy="3137483"/>
          </a:xfrm>
          <a:prstGeom prst="rect">
            <a:avLst/>
          </a:prstGeom>
        </p:spPr>
      </p:pic>
    </p:spTree>
    <p:extLst>
      <p:ext uri="{BB962C8B-B14F-4D97-AF65-F5344CB8AC3E}">
        <p14:creationId xmlns:p14="http://schemas.microsoft.com/office/powerpoint/2010/main" val="3124143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78599DB3-AEAA-69EB-1374-D75261445830}"/>
              </a:ext>
            </a:extLst>
          </p:cNvPr>
          <p:cNvSpPr txBox="1"/>
          <p:nvPr/>
        </p:nvSpPr>
        <p:spPr>
          <a:xfrm>
            <a:off x="426720" y="1332411"/>
            <a:ext cx="6296297" cy="1077218"/>
          </a:xfrm>
          <a:prstGeom prst="rect">
            <a:avLst/>
          </a:prstGeom>
          <a:noFill/>
        </p:spPr>
        <p:txBody>
          <a:bodyPr wrap="square" rtlCol="0">
            <a:spAutoFit/>
          </a:bodyPr>
          <a:lstStyle/>
          <a:p>
            <a:r>
              <a:rPr lang="en-US" sz="1600" b="1" dirty="0"/>
              <a:t>Conclusion</a:t>
            </a:r>
            <a:r>
              <a:rPr lang="en-US" sz="1600" dirty="0"/>
              <a:t>: This project demonstrates efficient image processing and screen recording techniques using Python. </a:t>
            </a:r>
          </a:p>
          <a:p>
            <a:r>
              <a:rPr lang="en-US" sz="1600" dirty="0"/>
              <a:t>The outputs showcase pixel-level manipulations, filtering, and video capture capabilities for further analysis.</a:t>
            </a:r>
            <a:endParaRPr lang="en-IN" sz="1600" dirty="0"/>
          </a:p>
        </p:txBody>
      </p:sp>
    </p:spTree>
    <p:extLst>
      <p:ext uri="{BB962C8B-B14F-4D97-AF65-F5344CB8AC3E}">
        <p14:creationId xmlns:p14="http://schemas.microsoft.com/office/powerpoint/2010/main" val="217478454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Props1.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http://purl.org/dc/terms/"/>
    <ds:schemaRef ds:uri="fe56e3b0-34a1-4d6f-a501-a0b2b7006a18"/>
    <ds:schemaRef ds:uri="http://schemas.microsoft.com/office/2006/documentManagement/types"/>
    <ds:schemaRef ds:uri="http://purl.org/dc/elements/1.1/"/>
    <ds:schemaRef ds:uri="http://www.w3.org/XML/1998/namespace"/>
    <ds:schemaRef ds:uri="http://schemas.openxmlformats.org/package/2006/metadata/core-properties"/>
    <ds:schemaRef ds:uri="94eeb56d-118c-48c3-937f-7f05817f7373"/>
    <ds:schemaRef ds:uri="http://purl.org/dc/dcmitype/"/>
    <ds:schemaRef ds:uri="http://schemas.microsoft.com/office/infopath/2007/PartnerControl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70</TotalTime>
  <Words>745</Words>
  <Application>Microsoft Office PowerPoint</Application>
  <PresentationFormat>On-screen Show (16:9)</PresentationFormat>
  <Paragraphs>88</Paragraphs>
  <Slides>11</Slides>
  <Notes>3</Notes>
  <HiddenSlides>0</HiddenSlides>
  <MMClips>1</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Simple Light</vt:lpstr>
      <vt:lpstr>PowerPoint Presentation</vt:lpstr>
      <vt:lpstr>PowerPoint Presentation</vt:lpstr>
      <vt:lpstr>Abstract</vt:lpstr>
      <vt:lpstr>Problem Statement</vt:lpstr>
      <vt:lpstr>Proposed Solution</vt:lpstr>
      <vt:lpstr>System Architecture</vt:lpstr>
      <vt:lpstr>Live Demo of Project</vt:lpstr>
      <vt:lpstr>PowerPoint Presentation</vt:lpstr>
      <vt:lpstr>Conclusion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Prasad Rathod</cp:lastModifiedBy>
  <cp:revision>8</cp:revision>
  <dcterms:modified xsi:type="dcterms:W3CDTF">2025-02-25T05:17:22Z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